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6" r:id="rId5"/>
    <p:sldId id="378" r:id="rId6"/>
    <p:sldId id="281" r:id="rId7"/>
    <p:sldId id="282" r:id="rId8"/>
    <p:sldId id="283" r:id="rId9"/>
    <p:sldId id="298" r:id="rId10"/>
    <p:sldId id="306" r:id="rId11"/>
    <p:sldId id="304" r:id="rId12"/>
    <p:sldId id="312" r:id="rId13"/>
    <p:sldId id="307" r:id="rId14"/>
    <p:sldId id="308" r:id="rId15"/>
    <p:sldId id="394" r:id="rId16"/>
    <p:sldId id="369" r:id="rId17"/>
    <p:sldId id="377" r:id="rId18"/>
    <p:sldId id="360" r:id="rId19"/>
    <p:sldId id="366" r:id="rId20"/>
    <p:sldId id="362" r:id="rId21"/>
    <p:sldId id="527" r:id="rId22"/>
    <p:sldId id="530" r:id="rId23"/>
    <p:sldId id="531" r:id="rId24"/>
    <p:sldId id="532" r:id="rId25"/>
    <p:sldId id="534" r:id="rId26"/>
    <p:sldId id="535" r:id="rId27"/>
    <p:sldId id="536" r:id="rId28"/>
    <p:sldId id="537" r:id="rId29"/>
    <p:sldId id="528" r:id="rId30"/>
    <p:sldId id="529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133B3B-3441-46DB-A493-BEB2927F9D24}" v="19" dt="2026-05-14T10:05:19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5-14T10:05:19.716" v="563" actId="20577"/>
      <pc:docMkLst>
        <pc:docMk/>
      </pc:docMkLst>
      <pc:sldChg chg="modSp mod">
        <pc:chgData name="Glen Jones" userId="e846aaca-4b24-4b13-b0d0-f2308e16b284" providerId="ADAL" clId="{ED47ACC3-9597-4D89-A1DC-43CF280EF274}" dt="2026-05-13T14:56:39.509" v="550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6:39.509" v="550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2T16:04:47.624" v="543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6:04:47.624" v="543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">
        <pc:chgData name="Glen Jones" userId="e846aaca-4b24-4b13-b0d0-f2308e16b284" providerId="ADAL" clId="{ED47ACC3-9597-4D89-A1DC-43CF280EF274}" dt="2026-05-14T10:03:02.611" v="554" actId="20577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5-14T10:03:02.611" v="554" actId="20577"/>
          <ac:spMkLst>
            <pc:docMk/>
            <pc:sldMk cId="26346991" sldId="283"/>
            <ac:spMk id="5" creationId="{B6FD212E-CBC6-AD2B-CEA7-4DA385C63668}"/>
          </ac:spMkLst>
        </pc:spChg>
      </pc:sldChg>
      <pc:sldChg chg="modSp">
        <pc:chgData name="Glen Jones" userId="e846aaca-4b24-4b13-b0d0-f2308e16b284" providerId="ADAL" clId="{ED47ACC3-9597-4D89-A1DC-43CF280EF274}" dt="2026-05-14T10:05:19.716" v="563" actId="20577"/>
        <pc:sldMkLst>
          <pc:docMk/>
          <pc:sldMk cId="56069409" sldId="306"/>
        </pc:sldMkLst>
        <pc:spChg chg="mod">
          <ac:chgData name="Glen Jones" userId="e846aaca-4b24-4b13-b0d0-f2308e16b284" providerId="ADAL" clId="{ED47ACC3-9597-4D89-A1DC-43CF280EF274}" dt="2026-05-14T10:05:19.716" v="563" actId="20577"/>
          <ac:spMkLst>
            <pc:docMk/>
            <pc:sldMk cId="56069409" sldId="306"/>
            <ac:spMk id="5" creationId="{088BAD83-03F5-6653-B371-D5D843B0C79C}"/>
          </ac:spMkLst>
        </pc:spChg>
      </pc:sldChg>
      <pc:sldChg chg="modSp">
        <pc:chgData name="Glen Jones" userId="e846aaca-4b24-4b13-b0d0-f2308e16b284" providerId="ADAL" clId="{ED47ACC3-9597-4D89-A1DC-43CF280EF274}" dt="2026-05-14T10:04:53.654" v="559" actId="20577"/>
        <pc:sldMkLst>
          <pc:docMk/>
          <pc:sldMk cId="4036217130" sldId="312"/>
        </pc:sldMkLst>
        <pc:spChg chg="mod">
          <ac:chgData name="Glen Jones" userId="e846aaca-4b24-4b13-b0d0-f2308e16b284" providerId="ADAL" clId="{ED47ACC3-9597-4D89-A1DC-43CF280EF274}" dt="2026-05-14T10:04:53.654" v="559" actId="20577"/>
          <ac:spMkLst>
            <pc:docMk/>
            <pc:sldMk cId="4036217130" sldId="312"/>
            <ac:spMk id="8" creationId="{A630F681-CD66-A7D6-A385-03B5C8559764}"/>
          </ac:spMkLst>
        </pc:spChg>
      </pc:sldChg>
      <pc:sldChg chg="modSp">
        <pc:chgData name="Glen Jones" userId="e846aaca-4b24-4b13-b0d0-f2308e16b284" providerId="ADAL" clId="{ED47ACC3-9597-4D89-A1DC-43CF280EF274}" dt="2026-05-14T10:02:50.048" v="552" actId="732"/>
        <pc:sldMkLst>
          <pc:docMk/>
          <pc:sldMk cId="578625206" sldId="376"/>
        </pc:sldMkLst>
        <pc:picChg chg="mod">
          <ac:chgData name="Glen Jones" userId="e846aaca-4b24-4b13-b0d0-f2308e16b284" providerId="ADAL" clId="{ED47ACC3-9597-4D89-A1DC-43CF280EF274}" dt="2026-05-14T10:02:50.048" v="552" actId="732"/>
          <ac:picMkLst>
            <pc:docMk/>
            <pc:sldMk cId="578625206" sldId="376"/>
            <ac:picMk id="9" creationId="{191502DD-7090-32DD-8E77-B267ACB860EB}"/>
          </ac:picMkLst>
        </pc:picChg>
      </pc:sldChg>
      <pc:sldChg chg="modSp">
        <pc:chgData name="Glen Jones" userId="e846aaca-4b24-4b13-b0d0-f2308e16b284" providerId="ADAL" clId="{ED47ACC3-9597-4D89-A1DC-43CF280EF274}" dt="2026-05-14T10:02:42.420" v="551" actId="732"/>
        <pc:sldMkLst>
          <pc:docMk/>
          <pc:sldMk cId="793460219" sldId="378"/>
        </pc:sldMkLst>
        <pc:picChg chg="mod">
          <ac:chgData name="Glen Jones" userId="e846aaca-4b24-4b13-b0d0-f2308e16b284" providerId="ADAL" clId="{ED47ACC3-9597-4D89-A1DC-43CF280EF274}" dt="2026-05-14T10:02:42.420" v="551" actId="732"/>
          <ac:picMkLst>
            <pc:docMk/>
            <pc:sldMk cId="793460219" sldId="378"/>
            <ac:picMk id="9" creationId="{B1C46502-8DDB-E4B4-6621-DB90C369270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6D591A4-E0C4-72EC-12D7-B324CD7A7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subscript showed important information.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13680" y="3220126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FFFF00"/>
                </a:solidFill>
              </a:rPr>
              <a:t>scrip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570" y="1616646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8BAD83-03F5-6653-B371-D5D843B0C79C}"/>
              </a:ext>
            </a:extLst>
          </p:cNvPr>
          <p:cNvSpPr txBox="1"/>
          <p:nvPr/>
        </p:nvSpPr>
        <p:spPr>
          <a:xfrm>
            <a:off x="4713680" y="4448818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</a:t>
            </a:r>
            <a:r>
              <a:rPr lang="en-GB">
                <a:solidFill>
                  <a:schemeClr val="bg1"/>
                </a:solidFill>
              </a:rPr>
              <a:t>so subscript </a:t>
            </a:r>
            <a:r>
              <a:rPr lang="en-GB" dirty="0">
                <a:solidFill>
                  <a:schemeClr val="bg1"/>
                </a:solidFill>
              </a:rPr>
              <a:t>literally also means write under.</a:t>
            </a:r>
            <a:endParaRPr lang="en-GB" baseline="-250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5C47A14-EA37-6056-E79B-01ACE9419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 used superscript characters in his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super</a:t>
            </a:r>
            <a:r>
              <a:rPr lang="en-GB" sz="8000" u="sng" dirty="0">
                <a:solidFill>
                  <a:srgbClr val="7030A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194530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5A5BA1-E07F-0A55-8817-085ACB9111AA}"/>
              </a:ext>
            </a:extLst>
          </p:cNvPr>
          <p:cNvSpPr txBox="1"/>
          <p:nvPr/>
        </p:nvSpPr>
        <p:spPr>
          <a:xfrm>
            <a:off x="3372560" y="3726915"/>
            <a:ext cx="516651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Super means above  so superscript literally means write above.</a:t>
            </a:r>
            <a:r>
              <a:rPr lang="en-GB" baseline="30000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80619CC-FCA8-66FC-108E-76FD02E8D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prescribe this medicine?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pre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30F681-CD66-A7D6-A385-03B5C8559764}"/>
              </a:ext>
            </a:extLst>
          </p:cNvPr>
          <p:cNvSpPr txBox="1"/>
          <p:nvPr/>
        </p:nvSpPr>
        <p:spPr>
          <a:xfrm>
            <a:off x="4868092" y="3770811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Pre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prescribe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Prescribe means to instruct or dictate a rule for others to follow. A doctor prescribes medicine for treatment.</a:t>
            </a: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F55A2C55-3D59-EE2A-28C8-06905C85E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School rules proscribe using phones during lessons.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7672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949840"/>
            <a:ext cx="565030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Pro means before so </a:t>
            </a:r>
          </a:p>
          <a:p>
            <a:r>
              <a:rPr lang="en-GB" dirty="0">
                <a:solidFill>
                  <a:schemeClr val="bg1"/>
                </a:solidFill>
              </a:rPr>
              <a:t>proscribe also literally means write before.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It actually comes from when the name of someone who had been condemned was published, and means banned.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15273ED-B94E-C595-10A4-75FB126A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professor read the ancient manuscript.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2495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manu</a:t>
            </a:r>
            <a:r>
              <a:rPr lang="en-GB" sz="8000" u="sng" dirty="0">
                <a:solidFill>
                  <a:srgbClr val="FFFF00"/>
                </a:solidFill>
              </a:rPr>
              <a:t>script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Manu means by hand so </a:t>
            </a:r>
          </a:p>
          <a:p>
            <a:r>
              <a:rPr lang="en-GB" dirty="0">
                <a:solidFill>
                  <a:schemeClr val="bg1"/>
                </a:solidFill>
              </a:rPr>
              <a:t>manuscript literally means write by hand.</a:t>
            </a:r>
          </a:p>
        </p:txBody>
      </p:sp>
    </p:spTree>
    <p:extLst>
      <p:ext uri="{BB962C8B-B14F-4D97-AF65-F5344CB8AC3E}">
        <p14:creationId xmlns:p14="http://schemas.microsoft.com/office/powerpoint/2010/main" val="9619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7847"/>
              </p:ext>
            </p:extLst>
          </p:nvPr>
        </p:nvGraphicFramePr>
        <p:xfrm>
          <a:off x="2254759" y="1366949"/>
          <a:ext cx="7746198" cy="226136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8206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58206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scribe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write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verbs)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908" y="44401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describe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describing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describes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inscribed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subscribes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inscribing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subscribing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prescribes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transcribe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proscribes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proscribing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prescribing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transcripe the manuscribt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transcribe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decided to transcribe the manuscript and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share its contents with the other Mathedonians.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AAD15-F60B-4D89-6F2C-FE09B46CE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BFF684B-0A62-2FB9-5763-939FEEAC0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73EC24-7EF9-AFF3-6AC9-BACC328E9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10B2B3E-FBB5-7A53-6889-F3F1A57443D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85BF650-4A29-B0AB-EBC1-1B84917B8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54C006-21F0-90D0-E6FB-7CE9A6E4E34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transcribtion tools, diligently worked to inscripe every detail of the manuscribt.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D62BF-22E3-3E47-B41E-A792FE532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transcription</a:t>
            </a:r>
            <a:r>
              <a:rPr lang="en-GB" sz="3400" dirty="0">
                <a:solidFill>
                  <a:schemeClr val="bg1"/>
                </a:solidFill>
              </a:rPr>
              <a:t> tools, diligently worked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inscribe</a:t>
            </a:r>
            <a:r>
              <a:rPr lang="en-GB" sz="3400" dirty="0">
                <a:solidFill>
                  <a:schemeClr val="bg1"/>
                </a:solidFill>
              </a:rPr>
              <a:t> every detail of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manuscript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39EAD-0C6D-1FAA-6423-8A35415DCF90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equipped with his transcription tools, diligently worked to inscribe every detail of the manuscript.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7E34A7-A065-727E-F814-329BE2C8F50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3AD308-F6F2-BF85-33E1-F4A9B849A93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6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EDC9C9B-EC37-871D-8A10-06A888432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2266002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3.	inscribe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4.	subscribe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5.	transcribe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B4B24E-40E2-D460-DE66-BDAD2EAC6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860" y="2272353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subscript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proscribe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manuscript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25146" y="190744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78143" y="2191632"/>
            <a:ext cx="7035714" cy="14347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scrip/scribe.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64A527-7065-6B33-7E74-266DCC7CE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2266002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3.	inscribe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4.	subscribe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5.	transcribe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770C32-6F66-7B34-A42D-AD7872DDF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860" y="2272353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subscript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proscribe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manuscript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53E62-3630-9821-C1A9-7FF06BE73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33C3C0B-0332-B465-9486-4AF425F8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460056-3CFD-50A6-6A0E-B8C954E4E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40664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7F9111D-2A07-DD1A-5FF5-47E432A6CA08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engrave (words, a name, etc.) on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3C25F-9CEC-53FA-5509-7A008D30EAD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inscribe</a:t>
            </a:r>
          </a:p>
        </p:txBody>
      </p:sp>
    </p:spTree>
    <p:extLst>
      <p:ext uri="{BB962C8B-B14F-4D97-AF65-F5344CB8AC3E}">
        <p14:creationId xmlns:p14="http://schemas.microsoft.com/office/powerpoint/2010/main" val="28846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AE401-0469-EC89-5C36-02B193BF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098A0C2-20C5-503C-224D-DAA0C7E46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5FB4D1F-1999-314B-0E51-F62B11FCA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09029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845B08D-7AD8-A85D-4337-236DF0F2F2B5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tell someone about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F0E27C-DC11-BC90-F220-D11DAE17A82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describe</a:t>
            </a:r>
          </a:p>
        </p:txBody>
      </p:sp>
    </p:spTree>
    <p:extLst>
      <p:ext uri="{BB962C8B-B14F-4D97-AF65-F5344CB8AC3E}">
        <p14:creationId xmlns:p14="http://schemas.microsoft.com/office/powerpoint/2010/main" val="38634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3157B-F1CD-06D7-6440-E5DEB33DD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4C8B48-FBA0-CC53-360F-CB14D2878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0ECCE5-68BA-03A3-FE60-B84830820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89670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6D358B-54FE-C0B9-50B4-0557BE89DCF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pay money to get a publication or service.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0893C-C1A3-EB9B-213B-87D08B3E8C4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subscribe</a:t>
            </a:r>
          </a:p>
        </p:txBody>
      </p:sp>
    </p:spTree>
    <p:extLst>
      <p:ext uri="{BB962C8B-B14F-4D97-AF65-F5344CB8AC3E}">
        <p14:creationId xmlns:p14="http://schemas.microsoft.com/office/powerpoint/2010/main" val="292992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85F84-1365-951C-FA8E-8865C6381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C963AB-5E39-984B-84A6-2F9673BB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16260D-B29D-C9E6-1B77-C509EFB46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15962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F60C746-B87F-A39C-CF2B-A31C4820654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Text </a:t>
            </a:r>
            <a:r>
              <a:rPr lang="en-GB" sz="3200" baseline="-25000" dirty="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ED846F-D89E-241C-2880-3D0E652D989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subscript</a:t>
            </a:r>
          </a:p>
        </p:txBody>
      </p:sp>
    </p:spTree>
    <p:extLst>
      <p:ext uri="{BB962C8B-B14F-4D97-AF65-F5344CB8AC3E}">
        <p14:creationId xmlns:p14="http://schemas.microsoft.com/office/powerpoint/2010/main" val="1080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FDF3B-BF5B-8CF0-08F0-9A8954C3C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2BB005C-8552-F163-C042-3B9C37FD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A0F2C3-6DB1-7B81-C115-0F9C9886E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25465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5D79F2D-A100-1FD9-A9F7-683660A84D3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make a written copy of speech.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F0F2E7-0954-9EBC-6B87-B1FE916D41B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transcribe</a:t>
            </a:r>
          </a:p>
        </p:txBody>
      </p:sp>
    </p:spTree>
    <p:extLst>
      <p:ext uri="{BB962C8B-B14F-4D97-AF65-F5344CB8AC3E}">
        <p14:creationId xmlns:p14="http://schemas.microsoft.com/office/powerpoint/2010/main" val="1073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D2CA7-2839-E88A-F312-AE7CA5B73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0EB2019-BDBD-822A-A397-17A2AC3C2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E73CBA-0E7A-A2B9-CC54-FA5B697211B4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22DC67-8E3F-3461-9241-EECD83DF56B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tell someone to take medicine. 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70B1E0-8EBC-B763-821D-4F6BCE9A5A7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prescribe</a:t>
            </a:r>
          </a:p>
        </p:txBody>
      </p:sp>
    </p:spTree>
    <p:extLst>
      <p:ext uri="{BB962C8B-B14F-4D97-AF65-F5344CB8AC3E}">
        <p14:creationId xmlns:p14="http://schemas.microsoft.com/office/powerpoint/2010/main" val="26356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B769D-354C-2E24-159A-BEEB24862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0DB0E50-ECB4-095E-ED6F-205E5653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D4EFD5-9AB4-7454-98C3-A54D8ADEE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96990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E2DDB93-4DEB-0CC3-5FFC-F85F287B210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A handwritten copy.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123C80-6932-12D0-4E46-E2ABEB7695A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manuscript</a:t>
            </a:r>
          </a:p>
        </p:txBody>
      </p:sp>
    </p:spTree>
    <p:extLst>
      <p:ext uri="{BB962C8B-B14F-4D97-AF65-F5344CB8AC3E}">
        <p14:creationId xmlns:p14="http://schemas.microsoft.com/office/powerpoint/2010/main" val="96105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43D94-053A-633B-931C-DACE69E46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F75614-FC7F-1637-E714-8C6957DAB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D3968D-C093-9DEF-69FB-14CE3EECD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980546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A4E233-86E0-373D-2D70-0D9EE6F31DE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Text </a:t>
            </a:r>
            <a:r>
              <a:rPr lang="en-GB" sz="3600" baseline="56000">
                <a:solidFill>
                  <a:schemeClr val="bg1">
                    <a:lumMod val="95000"/>
                  </a:schemeClr>
                </a:solidFill>
              </a:rPr>
              <a:t>like this</a:t>
            </a:r>
            <a:endParaRPr lang="en-GB" baseline="-25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3320D7-FD32-7454-0FC7-3BB90F8C92C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superscript</a:t>
            </a:r>
          </a:p>
        </p:txBody>
      </p:sp>
    </p:spTree>
    <p:extLst>
      <p:ext uri="{BB962C8B-B14F-4D97-AF65-F5344CB8AC3E}">
        <p14:creationId xmlns:p14="http://schemas.microsoft.com/office/powerpoint/2010/main" val="84995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D22BB-4D52-8F2D-08F7-FF4E870E9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5308953-FD87-04DC-B399-3BB7DE735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8E65CD-781D-9A67-C5D5-F51F7D730CEB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BA2536D-8B18-48D7-D596-B379BFCC2AA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298336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	de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manu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56995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61126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Scrip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scribe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both mean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writing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F55-50DC-EA03-549B-C06C11D85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873693E-A74A-5B5A-F84B-CE37EB162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3FAF92-EDC8-21F2-F384-35A40461E5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258811"/>
              </p:ext>
            </p:extLst>
          </p:nvPr>
        </p:nvGraphicFramePr>
        <p:xfrm>
          <a:off x="842006" y="2066767"/>
          <a:ext cx="1050799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589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139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56677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4850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  <a:gridCol w="552589">
                  <a:extLst>
                    <a:ext uri="{9D8B030D-6E8A-4147-A177-3AD203B41FA5}">
                      <a16:colId xmlns:a16="http://schemas.microsoft.com/office/drawing/2014/main" val="297844721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765C4D4-B075-23DF-D33C-D4305E710EF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453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1627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640" y="1660124"/>
            <a:ext cx="6682876" cy="388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	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2.	describe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inscribe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subscribe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3"/>
            </a:pPr>
            <a:r>
              <a:rPr lang="es-ES" altLang="en-US" sz="2800" dirty="0">
                <a:solidFill>
                  <a:schemeClr val="tx1"/>
                </a:solidFill>
                <a:latin typeface="+mn-lt"/>
              </a:rPr>
              <a:t>transcribe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prescribe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superscript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subscript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scripture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proscribe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8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	manuscript</a:t>
            </a:r>
            <a:endParaRPr lang="es-ES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" y="-12972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5D4DA5B-C992-7241-4A0C-2D98D9AB8A8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“scribere”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write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ADD1-5E30-30DB-C465-B74FF758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C46502-8DDB-E4B4-6621-DB90C36927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9EB30-D606-BA53-F5CE-992B7F98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882"/>
            <a:ext cx="11338560" cy="614082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A02FD-3731-0896-257D-83B6A4FBCBF2}"/>
              </a:ext>
            </a:extLst>
          </p:cNvPr>
          <p:cNvSpPr txBox="1"/>
          <p:nvPr/>
        </p:nvSpPr>
        <p:spPr>
          <a:xfrm>
            <a:off x="904973" y="1037770"/>
            <a:ext cx="10730396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Latin proverb "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verba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volant, scripta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manent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" translates to "spoken words fly away, written words remain“.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anyone think of an English saying which means something similar?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How about “get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in writing” or “an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oral contract isn't worth the paper it's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written on”?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1FE875B-A467-59F9-8DF6-D95FE6CB3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679664"/>
            <a:ext cx="1871242" cy="23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56C298B-7068-D675-30C7-7DA2BC90D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5483"/>
            <a:ext cx="10859589" cy="633804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had to learn their lines from the script.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scrip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5" y="1896958"/>
            <a:ext cx="6042054" cy="476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A8D9AC8-91AB-AFDD-5CE5-DBDC60256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describe the thief?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9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 means down so </a:t>
            </a:r>
          </a:p>
          <a:p>
            <a:r>
              <a:rPr lang="en-GB" dirty="0">
                <a:solidFill>
                  <a:schemeClr val="bg1"/>
                </a:solidFill>
              </a:rPr>
              <a:t>describe literally means write down.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6CF694B-893D-8E46-1E77-948A57C76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would you like me to inscribe on the pendant?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7423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rgbClr val="FFFF00"/>
                </a:solidFill>
              </a:rPr>
              <a:t>scribe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means into so </a:t>
            </a:r>
          </a:p>
          <a:p>
            <a:r>
              <a:rPr lang="en-GB" dirty="0">
                <a:solidFill>
                  <a:schemeClr val="bg1"/>
                </a:solidFill>
              </a:rPr>
              <a:t>inscribe literally means write in.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9CB53E5-F0F4-62BE-2544-45F85C2A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you subscribe to this magazine?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sub</a:t>
            </a:r>
            <a:r>
              <a:rPr lang="en-GB" sz="8000" u="sng" dirty="0">
                <a:solidFill>
                  <a:srgbClr val="7030A0"/>
                </a:solidFill>
              </a:rPr>
              <a:t>scribe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372560" y="3587578"/>
            <a:ext cx="516651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Sub means under so subscribe literally means write under. 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Subscribing used to relate to agreeing to an opinion by signing at the bottom of a letter.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1617</Words>
  <Application>Microsoft Office PowerPoint</Application>
  <PresentationFormat>Widescreen</PresentationFormat>
  <Paragraphs>825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Aptos</vt:lpstr>
      <vt:lpstr>Andika</vt:lpstr>
      <vt:lpstr>Office Theme</vt:lpstr>
      <vt:lpstr> How to Use this PowerPoint</vt:lpstr>
      <vt:lpstr>scrip/scribe.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57</cp:revision>
  <dcterms:created xsi:type="dcterms:W3CDTF">2022-05-31T09:42:07Z</dcterms:created>
  <dcterms:modified xsi:type="dcterms:W3CDTF">2026-05-14T10:05:27Z</dcterms:modified>
</cp:coreProperties>
</file>